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9" r:id="rId4"/>
    <p:sldId id="258" r:id="rId5"/>
    <p:sldId id="260"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0175" autoAdjust="0"/>
  </p:normalViewPr>
  <p:slideViewPr>
    <p:cSldViewPr snapToGrid="0">
      <p:cViewPr varScale="1">
        <p:scale>
          <a:sx n="47" d="100"/>
          <a:sy n="47" d="100"/>
        </p:scale>
        <p:origin x="141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835DFC-B9D1-4803-97B6-D5C63CACA929}" type="datetimeFigureOut">
              <a:rPr lang="nl-NL" smtClean="0"/>
              <a:t>29-3-2021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0D1F4-6C39-4CEC-9956-04087E5B493C}" type="slidenum">
              <a:rPr lang="nl-NL" smtClean="0"/>
              <a:t>‹nr.›</a:t>
            </a:fld>
            <a:endParaRPr lang="nl-NL"/>
          </a:p>
        </p:txBody>
      </p:sp>
    </p:spTree>
    <p:extLst>
      <p:ext uri="{BB962C8B-B14F-4D97-AF65-F5344CB8AC3E}">
        <p14:creationId xmlns:p14="http://schemas.microsoft.com/office/powerpoint/2010/main" val="3022713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rijksoverheid.nl/onderwerpen/kwaliteit-van-de-zorg/documenten/brochures/2016/11/18/handreiking-leren-van-incidenten-voor-kleine-zorgaanbieders"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www.igj.nl/onderwerpen/themas/klachten-en-melden"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17F0D1F4-6C39-4CEC-9956-04087E5B493C}" type="slidenum">
              <a:rPr lang="nl-NL" smtClean="0"/>
              <a:t>1</a:t>
            </a:fld>
            <a:endParaRPr lang="nl-NL"/>
          </a:p>
        </p:txBody>
      </p:sp>
    </p:spTree>
    <p:extLst>
      <p:ext uri="{BB962C8B-B14F-4D97-AF65-F5344CB8AC3E}">
        <p14:creationId xmlns:p14="http://schemas.microsoft.com/office/powerpoint/2010/main" val="4062344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b="0" i="0" dirty="0">
                <a:effectLst/>
                <a:latin typeface="RO Sans"/>
              </a:rPr>
              <a:t>De overheid wil dat iedereen goede zorg krijgt. Daarom heeft de overheid wettelijk vastgelegd wat goede zorg precies inhoudt. En wat er moet gebeuren als mensen een klacht hebben over de zorg. Dit staat in de Wet kwaliteit, klachten en geschillen zorg (</a:t>
            </a:r>
            <a:r>
              <a:rPr lang="nl-NL" sz="1200" b="0" i="0" dirty="0" err="1">
                <a:effectLst/>
                <a:latin typeface="RO Sans"/>
              </a:rPr>
              <a:t>Wkkgz</a:t>
            </a:r>
            <a:r>
              <a:rPr lang="nl-NL" sz="1200" b="0" i="0" dirty="0">
                <a:effectLst/>
                <a:latin typeface="RO Sans"/>
              </a:rPr>
              <a:t>)</a:t>
            </a:r>
            <a:endParaRPr lang="nl-NL" sz="1200" dirty="0"/>
          </a:p>
          <a:p>
            <a:endParaRPr lang="nl-NL" dirty="0"/>
          </a:p>
        </p:txBody>
      </p:sp>
      <p:sp>
        <p:nvSpPr>
          <p:cNvPr id="4" name="Tijdelijke aanduiding voor dianummer 3"/>
          <p:cNvSpPr>
            <a:spLocks noGrp="1"/>
          </p:cNvSpPr>
          <p:nvPr>
            <p:ph type="sldNum" sz="quarter" idx="5"/>
          </p:nvPr>
        </p:nvSpPr>
        <p:spPr/>
        <p:txBody>
          <a:bodyPr/>
          <a:lstStyle/>
          <a:p>
            <a:fld id="{17F0D1F4-6C39-4CEC-9956-04087E5B493C}" type="slidenum">
              <a:rPr lang="nl-NL" smtClean="0"/>
              <a:t>2</a:t>
            </a:fld>
            <a:endParaRPr lang="nl-NL"/>
          </a:p>
        </p:txBody>
      </p:sp>
    </p:spTree>
    <p:extLst>
      <p:ext uri="{BB962C8B-B14F-4D97-AF65-F5344CB8AC3E}">
        <p14:creationId xmlns:p14="http://schemas.microsoft.com/office/powerpoint/2010/main" val="2675573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gn="l"/>
            <a:r>
              <a:rPr lang="nl-NL" b="1" i="0" dirty="0">
                <a:solidFill>
                  <a:srgbClr val="000000"/>
                </a:solidFill>
                <a:effectLst/>
                <a:latin typeface="RO Sans"/>
              </a:rPr>
              <a:t>Een betere en snelle aanpak van klachten</a:t>
            </a:r>
          </a:p>
          <a:p>
            <a:r>
              <a:rPr lang="nl-NL" b="0" i="0" dirty="0">
                <a:solidFill>
                  <a:srgbClr val="000000"/>
                </a:solidFill>
                <a:effectLst/>
                <a:latin typeface="RO Sans"/>
              </a:rPr>
              <a:t>Mensen kunnen terecht bij de klachtenfunctionaris van de zorgaanbieder. De klachtenfunctionaris kan een gesprek op gang brengen. Lost een gesprek het probleem niet op? Dan kan de cliënt een rechtszaak aanspannen. Maar de wet biedt ook een laagdrempelig alternatief: de onafhankelijke geschilleninstantie. Die doet een uitspraak waar beide partijen zich aan moeten houden. De geschilleninstantie kan ook een schadevergoeding toekennen.</a:t>
            </a:r>
          </a:p>
          <a:p>
            <a:endParaRPr lang="nl-NL" b="1" i="0" dirty="0">
              <a:solidFill>
                <a:srgbClr val="000000"/>
              </a:solidFill>
              <a:effectLst/>
              <a:latin typeface="RO Sans"/>
            </a:endParaRPr>
          </a:p>
          <a:p>
            <a:r>
              <a:rPr lang="nl-NL" b="1" i="0" dirty="0">
                <a:solidFill>
                  <a:srgbClr val="000000"/>
                </a:solidFill>
                <a:effectLst/>
                <a:latin typeface="RO Sans"/>
              </a:rPr>
              <a:t>Zorgmedewerkers kunnen veilig incidenten melden </a:t>
            </a:r>
          </a:p>
          <a:p>
            <a:r>
              <a:rPr lang="nl-NL" b="0" i="0" dirty="0">
                <a:solidFill>
                  <a:srgbClr val="000000"/>
                </a:solidFill>
                <a:effectLst/>
                <a:latin typeface="RO Sans"/>
              </a:rPr>
              <a:t>Medewerkers moeten voorvallen in de zorg kunnen melden. Zorgaanbieders moeten een</a:t>
            </a:r>
            <a:r>
              <a:rPr lang="nl-NL" b="0" i="0" u="none" strike="noStrike" dirty="0">
                <a:solidFill>
                  <a:srgbClr val="01496D"/>
                </a:solidFill>
                <a:effectLst/>
                <a:latin typeface="RO Sans"/>
                <a:hlinkClick r:id="rId3"/>
              </a:rPr>
              <a:t> interne werkwijze hebben die dit regelt</a:t>
            </a:r>
            <a:r>
              <a:rPr lang="nl-NL" b="0" i="0" dirty="0">
                <a:solidFill>
                  <a:srgbClr val="000000"/>
                </a:solidFill>
                <a:effectLst/>
                <a:latin typeface="RO Sans"/>
              </a:rPr>
              <a:t>. Doel is dat collega's het voorval met elkaar bespreken.</a:t>
            </a:r>
          </a:p>
          <a:p>
            <a:endParaRPr lang="nl-NL" b="0" i="0" dirty="0">
              <a:solidFill>
                <a:srgbClr val="000000"/>
              </a:solidFill>
              <a:effectLst/>
              <a:latin typeface="RO Sans"/>
            </a:endParaRPr>
          </a:p>
          <a:p>
            <a:pPr algn="l"/>
            <a:r>
              <a:rPr lang="nl-NL" b="1" i="0" dirty="0">
                <a:solidFill>
                  <a:srgbClr val="000000"/>
                </a:solidFill>
                <a:effectLst/>
                <a:latin typeface="RO Sans"/>
              </a:rPr>
              <a:t>Cliënt krijgt sterkere positie</a:t>
            </a:r>
          </a:p>
          <a:p>
            <a:r>
              <a:rPr lang="nl-NL" b="0" i="0" dirty="0">
                <a:solidFill>
                  <a:srgbClr val="000000"/>
                </a:solidFill>
                <a:effectLst/>
                <a:latin typeface="RO Sans"/>
              </a:rPr>
              <a:t>De cliënt heeft het recht op goede informatie als er in de zorgverlening iets niet goed is gegaan. Bijvoorbeeld een fout tijdens een operatie. De zorgaanbieder moet zo’n fout met de cliënt bespreken en in het cliëntendossier opnemen. De cliënt heeft recht op informatie over de kwaliteit van de zorg wanneer hij daarom vraagt.</a:t>
            </a:r>
          </a:p>
          <a:p>
            <a:endParaRPr lang="nl-NL" b="0" i="0" dirty="0">
              <a:solidFill>
                <a:srgbClr val="000000"/>
              </a:solidFill>
              <a:effectLst/>
              <a:latin typeface="RO Sans"/>
            </a:endParaRPr>
          </a:p>
          <a:p>
            <a:r>
              <a:rPr lang="nl-NL" b="0" i="0" dirty="0">
                <a:solidFill>
                  <a:srgbClr val="000000"/>
                </a:solidFill>
                <a:effectLst/>
                <a:latin typeface="RO Sans"/>
              </a:rPr>
              <a:t>Voortaan moeten zorgaanbieders alle vormen van geweld in de zorgrelatie </a:t>
            </a:r>
            <a:r>
              <a:rPr lang="nl-NL" b="0" i="0" dirty="0">
                <a:solidFill>
                  <a:srgbClr val="01689B"/>
                </a:solidFill>
                <a:effectLst/>
                <a:latin typeface="RO Sans"/>
                <a:hlinkClick r:id="rId4"/>
              </a:rPr>
              <a:t>melden aan de Inspectie Gezondheidszorg en Jeugd</a:t>
            </a:r>
            <a:r>
              <a:rPr lang="nl-NL" b="0" i="0" dirty="0">
                <a:solidFill>
                  <a:srgbClr val="000000"/>
                </a:solidFill>
                <a:effectLst/>
                <a:latin typeface="RO Sans"/>
              </a:rPr>
              <a:t> (IGJ)</a:t>
            </a:r>
            <a:endParaRPr lang="nl-NL" dirty="0"/>
          </a:p>
        </p:txBody>
      </p:sp>
      <p:sp>
        <p:nvSpPr>
          <p:cNvPr id="4" name="Tijdelijke aanduiding voor dianummer 3"/>
          <p:cNvSpPr>
            <a:spLocks noGrp="1"/>
          </p:cNvSpPr>
          <p:nvPr>
            <p:ph type="sldNum" sz="quarter" idx="5"/>
          </p:nvPr>
        </p:nvSpPr>
        <p:spPr/>
        <p:txBody>
          <a:bodyPr/>
          <a:lstStyle/>
          <a:p>
            <a:fld id="{17F0D1F4-6C39-4CEC-9956-04087E5B493C}" type="slidenum">
              <a:rPr lang="nl-NL" smtClean="0"/>
              <a:t>3</a:t>
            </a:fld>
            <a:endParaRPr lang="nl-NL"/>
          </a:p>
        </p:txBody>
      </p:sp>
    </p:spTree>
    <p:extLst>
      <p:ext uri="{BB962C8B-B14F-4D97-AF65-F5344CB8AC3E}">
        <p14:creationId xmlns:p14="http://schemas.microsoft.com/office/powerpoint/2010/main" val="25512547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gn="l">
              <a:buFont typeface="Arial" panose="020B0604020202020204" pitchFamily="34" charset="0"/>
              <a:buChar char="•"/>
            </a:pPr>
            <a:r>
              <a:rPr lang="nl-NL" b="0" i="0" dirty="0">
                <a:solidFill>
                  <a:srgbClr val="333333"/>
                </a:solidFill>
                <a:effectLst/>
                <a:latin typeface="inherit"/>
              </a:rPr>
              <a:t>het recht om advies uit te brengen over besluiten van algemeen belang voor de instelling. Denk bijvoorbeeld aan een fusie of een verbouwing;</a:t>
            </a:r>
          </a:p>
          <a:p>
            <a:pPr algn="l">
              <a:buFont typeface="Arial" panose="020B0604020202020204" pitchFamily="34" charset="0"/>
              <a:buChar char="•"/>
            </a:pPr>
            <a:r>
              <a:rPr lang="nl-NL" b="0" i="0" dirty="0">
                <a:solidFill>
                  <a:srgbClr val="333333"/>
                </a:solidFill>
                <a:effectLst/>
                <a:latin typeface="inherit"/>
              </a:rPr>
              <a:t>verzwaard adviesrecht over beslissingen die direct de cliëntenbelangen raken. Denk bijvoorbeeld aan het kwaliteitsbeleid of de klachtenregeling;</a:t>
            </a:r>
          </a:p>
          <a:p>
            <a:pPr algn="l">
              <a:buFont typeface="Arial" panose="020B0604020202020204" pitchFamily="34" charset="0"/>
              <a:buChar char="•"/>
            </a:pPr>
            <a:r>
              <a:rPr lang="nl-NL" b="0" i="0" dirty="0">
                <a:solidFill>
                  <a:srgbClr val="333333"/>
                </a:solidFill>
                <a:effectLst/>
                <a:latin typeface="inherit"/>
              </a:rPr>
              <a:t>het recht op informatie en het recht om een voorstel te doen voor de benoeming van ten minste één bestuurslid van de organisatie.</a:t>
            </a:r>
          </a:p>
          <a:p>
            <a:endParaRPr lang="nl-NL" dirty="0"/>
          </a:p>
        </p:txBody>
      </p:sp>
      <p:sp>
        <p:nvSpPr>
          <p:cNvPr id="4" name="Tijdelijke aanduiding voor dianummer 3"/>
          <p:cNvSpPr>
            <a:spLocks noGrp="1"/>
          </p:cNvSpPr>
          <p:nvPr>
            <p:ph type="sldNum" sz="quarter" idx="5"/>
          </p:nvPr>
        </p:nvSpPr>
        <p:spPr/>
        <p:txBody>
          <a:bodyPr/>
          <a:lstStyle/>
          <a:p>
            <a:fld id="{17F0D1F4-6C39-4CEC-9956-04087E5B493C}" type="slidenum">
              <a:rPr lang="nl-NL" smtClean="0"/>
              <a:t>5</a:t>
            </a:fld>
            <a:endParaRPr lang="nl-NL"/>
          </a:p>
        </p:txBody>
      </p:sp>
    </p:spTree>
    <p:extLst>
      <p:ext uri="{BB962C8B-B14F-4D97-AF65-F5344CB8AC3E}">
        <p14:creationId xmlns:p14="http://schemas.microsoft.com/office/powerpoint/2010/main" val="907212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D731BA-0ABD-495B-95AA-1BE5F752BD2F}"/>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390934F-7722-4244-A017-F6F4B90C7C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AF0AD28F-ED9E-4DA0-A453-4BB08C727A03}"/>
              </a:ext>
            </a:extLst>
          </p:cNvPr>
          <p:cNvSpPr>
            <a:spLocks noGrp="1"/>
          </p:cNvSpPr>
          <p:nvPr>
            <p:ph type="dt" sz="half" idx="10"/>
          </p:nvPr>
        </p:nvSpPr>
        <p:spPr/>
        <p:txBody>
          <a:bodyPr/>
          <a:lstStyle/>
          <a:p>
            <a:fld id="{F2862B85-2EF7-46D6-A4B7-2BBB1AE88E43}" type="datetimeFigureOut">
              <a:rPr lang="nl-NL" smtClean="0"/>
              <a:t>29-3-2021</a:t>
            </a:fld>
            <a:endParaRPr lang="nl-NL"/>
          </a:p>
        </p:txBody>
      </p:sp>
      <p:sp>
        <p:nvSpPr>
          <p:cNvPr id="5" name="Tijdelijke aanduiding voor voettekst 4">
            <a:extLst>
              <a:ext uri="{FF2B5EF4-FFF2-40B4-BE49-F238E27FC236}">
                <a16:creationId xmlns:a16="http://schemas.microsoft.com/office/drawing/2014/main" id="{F3FFEEC0-32E8-4E27-9B3B-89193C6E0BF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386E0CA-561D-47E1-88F9-8F480838C09E}"/>
              </a:ext>
            </a:extLst>
          </p:cNvPr>
          <p:cNvSpPr>
            <a:spLocks noGrp="1"/>
          </p:cNvSpPr>
          <p:nvPr>
            <p:ph type="sldNum" sz="quarter" idx="12"/>
          </p:nvPr>
        </p:nvSpPr>
        <p:spPr/>
        <p:txBody>
          <a:bodyPr/>
          <a:lstStyle/>
          <a:p>
            <a:fld id="{359B8929-F152-46C0-BA08-A7B86F293A1D}" type="slidenum">
              <a:rPr lang="nl-NL" smtClean="0"/>
              <a:t>‹nr.›</a:t>
            </a:fld>
            <a:endParaRPr lang="nl-NL"/>
          </a:p>
        </p:txBody>
      </p:sp>
    </p:spTree>
    <p:extLst>
      <p:ext uri="{BB962C8B-B14F-4D97-AF65-F5344CB8AC3E}">
        <p14:creationId xmlns:p14="http://schemas.microsoft.com/office/powerpoint/2010/main" val="57064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216765-8EF9-4C8E-B535-D13659C0ED2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7957DB59-A25A-44B9-9589-A7AE41A9F59E}"/>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837514C-A217-4A88-BCEB-36533EA896F9}"/>
              </a:ext>
            </a:extLst>
          </p:cNvPr>
          <p:cNvSpPr>
            <a:spLocks noGrp="1"/>
          </p:cNvSpPr>
          <p:nvPr>
            <p:ph type="dt" sz="half" idx="10"/>
          </p:nvPr>
        </p:nvSpPr>
        <p:spPr/>
        <p:txBody>
          <a:bodyPr/>
          <a:lstStyle/>
          <a:p>
            <a:fld id="{F2862B85-2EF7-46D6-A4B7-2BBB1AE88E43}" type="datetimeFigureOut">
              <a:rPr lang="nl-NL" smtClean="0"/>
              <a:t>29-3-2021</a:t>
            </a:fld>
            <a:endParaRPr lang="nl-NL"/>
          </a:p>
        </p:txBody>
      </p:sp>
      <p:sp>
        <p:nvSpPr>
          <p:cNvPr id="5" name="Tijdelijke aanduiding voor voettekst 4">
            <a:extLst>
              <a:ext uri="{FF2B5EF4-FFF2-40B4-BE49-F238E27FC236}">
                <a16:creationId xmlns:a16="http://schemas.microsoft.com/office/drawing/2014/main" id="{518336EB-2A7F-4F2F-92CE-3B65102DA8F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ED23B31-CE62-4890-BE3A-7D4536B1638D}"/>
              </a:ext>
            </a:extLst>
          </p:cNvPr>
          <p:cNvSpPr>
            <a:spLocks noGrp="1"/>
          </p:cNvSpPr>
          <p:nvPr>
            <p:ph type="sldNum" sz="quarter" idx="12"/>
          </p:nvPr>
        </p:nvSpPr>
        <p:spPr/>
        <p:txBody>
          <a:bodyPr/>
          <a:lstStyle/>
          <a:p>
            <a:fld id="{359B8929-F152-46C0-BA08-A7B86F293A1D}" type="slidenum">
              <a:rPr lang="nl-NL" smtClean="0"/>
              <a:t>‹nr.›</a:t>
            </a:fld>
            <a:endParaRPr lang="nl-NL"/>
          </a:p>
        </p:txBody>
      </p:sp>
    </p:spTree>
    <p:extLst>
      <p:ext uri="{BB962C8B-B14F-4D97-AF65-F5344CB8AC3E}">
        <p14:creationId xmlns:p14="http://schemas.microsoft.com/office/powerpoint/2010/main" val="2167694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44D15363-73AD-4C48-AF01-1CB3C1F94256}"/>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59031AAB-CBE5-429C-AFE3-7B51CE576EAA}"/>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FEDB05D-485E-4ADA-89A4-8337D9CA7AD8}"/>
              </a:ext>
            </a:extLst>
          </p:cNvPr>
          <p:cNvSpPr>
            <a:spLocks noGrp="1"/>
          </p:cNvSpPr>
          <p:nvPr>
            <p:ph type="dt" sz="half" idx="10"/>
          </p:nvPr>
        </p:nvSpPr>
        <p:spPr/>
        <p:txBody>
          <a:bodyPr/>
          <a:lstStyle/>
          <a:p>
            <a:fld id="{F2862B85-2EF7-46D6-A4B7-2BBB1AE88E43}" type="datetimeFigureOut">
              <a:rPr lang="nl-NL" smtClean="0"/>
              <a:t>29-3-2021</a:t>
            </a:fld>
            <a:endParaRPr lang="nl-NL"/>
          </a:p>
        </p:txBody>
      </p:sp>
      <p:sp>
        <p:nvSpPr>
          <p:cNvPr id="5" name="Tijdelijke aanduiding voor voettekst 4">
            <a:extLst>
              <a:ext uri="{FF2B5EF4-FFF2-40B4-BE49-F238E27FC236}">
                <a16:creationId xmlns:a16="http://schemas.microsoft.com/office/drawing/2014/main" id="{7A4B15FA-8C0E-4B57-846D-50956C111DA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28B82C3-A43D-4CB6-98FD-045096DD609E}"/>
              </a:ext>
            </a:extLst>
          </p:cNvPr>
          <p:cNvSpPr>
            <a:spLocks noGrp="1"/>
          </p:cNvSpPr>
          <p:nvPr>
            <p:ph type="sldNum" sz="quarter" idx="12"/>
          </p:nvPr>
        </p:nvSpPr>
        <p:spPr/>
        <p:txBody>
          <a:bodyPr/>
          <a:lstStyle/>
          <a:p>
            <a:fld id="{359B8929-F152-46C0-BA08-A7B86F293A1D}" type="slidenum">
              <a:rPr lang="nl-NL" smtClean="0"/>
              <a:t>‹nr.›</a:t>
            </a:fld>
            <a:endParaRPr lang="nl-NL"/>
          </a:p>
        </p:txBody>
      </p:sp>
    </p:spTree>
    <p:extLst>
      <p:ext uri="{BB962C8B-B14F-4D97-AF65-F5344CB8AC3E}">
        <p14:creationId xmlns:p14="http://schemas.microsoft.com/office/powerpoint/2010/main" val="535933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417F17-3D15-464E-8084-B941B1EE882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B98E7C9-B764-4361-9264-3AE9B63CFF41}"/>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B5AD3CC-0BA1-47BF-A59D-EB55987EAAB0}"/>
              </a:ext>
            </a:extLst>
          </p:cNvPr>
          <p:cNvSpPr>
            <a:spLocks noGrp="1"/>
          </p:cNvSpPr>
          <p:nvPr>
            <p:ph type="dt" sz="half" idx="10"/>
          </p:nvPr>
        </p:nvSpPr>
        <p:spPr/>
        <p:txBody>
          <a:bodyPr/>
          <a:lstStyle/>
          <a:p>
            <a:fld id="{F2862B85-2EF7-46D6-A4B7-2BBB1AE88E43}" type="datetimeFigureOut">
              <a:rPr lang="nl-NL" smtClean="0"/>
              <a:t>29-3-2021</a:t>
            </a:fld>
            <a:endParaRPr lang="nl-NL"/>
          </a:p>
        </p:txBody>
      </p:sp>
      <p:sp>
        <p:nvSpPr>
          <p:cNvPr id="5" name="Tijdelijke aanduiding voor voettekst 4">
            <a:extLst>
              <a:ext uri="{FF2B5EF4-FFF2-40B4-BE49-F238E27FC236}">
                <a16:creationId xmlns:a16="http://schemas.microsoft.com/office/drawing/2014/main" id="{81ECD766-FAA8-4854-B1F5-CCE9F937F5F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FA79CC1-700F-44FC-A83E-02C06E1181E1}"/>
              </a:ext>
            </a:extLst>
          </p:cNvPr>
          <p:cNvSpPr>
            <a:spLocks noGrp="1"/>
          </p:cNvSpPr>
          <p:nvPr>
            <p:ph type="sldNum" sz="quarter" idx="12"/>
          </p:nvPr>
        </p:nvSpPr>
        <p:spPr/>
        <p:txBody>
          <a:bodyPr/>
          <a:lstStyle/>
          <a:p>
            <a:fld id="{359B8929-F152-46C0-BA08-A7B86F293A1D}" type="slidenum">
              <a:rPr lang="nl-NL" smtClean="0"/>
              <a:t>‹nr.›</a:t>
            </a:fld>
            <a:endParaRPr lang="nl-NL"/>
          </a:p>
        </p:txBody>
      </p:sp>
    </p:spTree>
    <p:extLst>
      <p:ext uri="{BB962C8B-B14F-4D97-AF65-F5344CB8AC3E}">
        <p14:creationId xmlns:p14="http://schemas.microsoft.com/office/powerpoint/2010/main" val="129307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48F619-AA8E-4210-AB5B-A90115F4DF2F}"/>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5A2DC112-6E0B-4616-BFEC-FC9499DEE3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862BE9D-AD59-4592-A356-B77AC1248E80}"/>
              </a:ext>
            </a:extLst>
          </p:cNvPr>
          <p:cNvSpPr>
            <a:spLocks noGrp="1"/>
          </p:cNvSpPr>
          <p:nvPr>
            <p:ph type="dt" sz="half" idx="10"/>
          </p:nvPr>
        </p:nvSpPr>
        <p:spPr/>
        <p:txBody>
          <a:bodyPr/>
          <a:lstStyle/>
          <a:p>
            <a:fld id="{F2862B85-2EF7-46D6-A4B7-2BBB1AE88E43}" type="datetimeFigureOut">
              <a:rPr lang="nl-NL" smtClean="0"/>
              <a:t>29-3-2021</a:t>
            </a:fld>
            <a:endParaRPr lang="nl-NL"/>
          </a:p>
        </p:txBody>
      </p:sp>
      <p:sp>
        <p:nvSpPr>
          <p:cNvPr id="5" name="Tijdelijke aanduiding voor voettekst 4">
            <a:extLst>
              <a:ext uri="{FF2B5EF4-FFF2-40B4-BE49-F238E27FC236}">
                <a16:creationId xmlns:a16="http://schemas.microsoft.com/office/drawing/2014/main" id="{4C46D895-5509-4C7C-B4CF-2F09B1A93B9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2922DE9-A6B5-4417-BE94-A3D1F1B9DECA}"/>
              </a:ext>
            </a:extLst>
          </p:cNvPr>
          <p:cNvSpPr>
            <a:spLocks noGrp="1"/>
          </p:cNvSpPr>
          <p:nvPr>
            <p:ph type="sldNum" sz="quarter" idx="12"/>
          </p:nvPr>
        </p:nvSpPr>
        <p:spPr/>
        <p:txBody>
          <a:bodyPr/>
          <a:lstStyle/>
          <a:p>
            <a:fld id="{359B8929-F152-46C0-BA08-A7B86F293A1D}" type="slidenum">
              <a:rPr lang="nl-NL" smtClean="0"/>
              <a:t>‹nr.›</a:t>
            </a:fld>
            <a:endParaRPr lang="nl-NL"/>
          </a:p>
        </p:txBody>
      </p:sp>
    </p:spTree>
    <p:extLst>
      <p:ext uri="{BB962C8B-B14F-4D97-AF65-F5344CB8AC3E}">
        <p14:creationId xmlns:p14="http://schemas.microsoft.com/office/powerpoint/2010/main" val="2873221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9974A7-3B88-48FD-80DA-9B3F2E242D7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E897E12-6536-4271-8968-913296DB5A3D}"/>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DEBBC7CB-C467-4D6C-92EE-E95941F37051}"/>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3D982C0-971F-4FBB-AF53-06E534A5B537}"/>
              </a:ext>
            </a:extLst>
          </p:cNvPr>
          <p:cNvSpPr>
            <a:spLocks noGrp="1"/>
          </p:cNvSpPr>
          <p:nvPr>
            <p:ph type="dt" sz="half" idx="10"/>
          </p:nvPr>
        </p:nvSpPr>
        <p:spPr/>
        <p:txBody>
          <a:bodyPr/>
          <a:lstStyle/>
          <a:p>
            <a:fld id="{F2862B85-2EF7-46D6-A4B7-2BBB1AE88E43}" type="datetimeFigureOut">
              <a:rPr lang="nl-NL" smtClean="0"/>
              <a:t>29-3-2021</a:t>
            </a:fld>
            <a:endParaRPr lang="nl-NL"/>
          </a:p>
        </p:txBody>
      </p:sp>
      <p:sp>
        <p:nvSpPr>
          <p:cNvPr id="6" name="Tijdelijke aanduiding voor voettekst 5">
            <a:extLst>
              <a:ext uri="{FF2B5EF4-FFF2-40B4-BE49-F238E27FC236}">
                <a16:creationId xmlns:a16="http://schemas.microsoft.com/office/drawing/2014/main" id="{278A615A-82C9-4847-8BF3-A23FC4AEEDC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B7417EC-486D-43B2-9B5A-71B6D2C1AAAB}"/>
              </a:ext>
            </a:extLst>
          </p:cNvPr>
          <p:cNvSpPr>
            <a:spLocks noGrp="1"/>
          </p:cNvSpPr>
          <p:nvPr>
            <p:ph type="sldNum" sz="quarter" idx="12"/>
          </p:nvPr>
        </p:nvSpPr>
        <p:spPr/>
        <p:txBody>
          <a:bodyPr/>
          <a:lstStyle/>
          <a:p>
            <a:fld id="{359B8929-F152-46C0-BA08-A7B86F293A1D}" type="slidenum">
              <a:rPr lang="nl-NL" smtClean="0"/>
              <a:t>‹nr.›</a:t>
            </a:fld>
            <a:endParaRPr lang="nl-NL"/>
          </a:p>
        </p:txBody>
      </p:sp>
    </p:spTree>
    <p:extLst>
      <p:ext uri="{BB962C8B-B14F-4D97-AF65-F5344CB8AC3E}">
        <p14:creationId xmlns:p14="http://schemas.microsoft.com/office/powerpoint/2010/main" val="2379234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DB120F-F94E-4B86-B717-34AB87DE8741}"/>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6F7657C-368B-4DA3-87C9-7A6C6153D8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826B176-8AE0-48ED-A6DC-1E8F1CCFED56}"/>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A9F97A74-0617-47E0-8B6A-9D916B9695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48F29BEF-84B7-407A-8132-4DE99CA3EA7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853413F-40FD-497D-981C-C431619CD8FC}"/>
              </a:ext>
            </a:extLst>
          </p:cNvPr>
          <p:cNvSpPr>
            <a:spLocks noGrp="1"/>
          </p:cNvSpPr>
          <p:nvPr>
            <p:ph type="dt" sz="half" idx="10"/>
          </p:nvPr>
        </p:nvSpPr>
        <p:spPr/>
        <p:txBody>
          <a:bodyPr/>
          <a:lstStyle/>
          <a:p>
            <a:fld id="{F2862B85-2EF7-46D6-A4B7-2BBB1AE88E43}" type="datetimeFigureOut">
              <a:rPr lang="nl-NL" smtClean="0"/>
              <a:t>29-3-2021</a:t>
            </a:fld>
            <a:endParaRPr lang="nl-NL"/>
          </a:p>
        </p:txBody>
      </p:sp>
      <p:sp>
        <p:nvSpPr>
          <p:cNvPr id="8" name="Tijdelijke aanduiding voor voettekst 7">
            <a:extLst>
              <a:ext uri="{FF2B5EF4-FFF2-40B4-BE49-F238E27FC236}">
                <a16:creationId xmlns:a16="http://schemas.microsoft.com/office/drawing/2014/main" id="{FD4DA29C-526F-484C-90F8-0630CEF74A3A}"/>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6CDF8E6C-F2F1-488B-8300-1DD7174F0BF4}"/>
              </a:ext>
            </a:extLst>
          </p:cNvPr>
          <p:cNvSpPr>
            <a:spLocks noGrp="1"/>
          </p:cNvSpPr>
          <p:nvPr>
            <p:ph type="sldNum" sz="quarter" idx="12"/>
          </p:nvPr>
        </p:nvSpPr>
        <p:spPr/>
        <p:txBody>
          <a:bodyPr/>
          <a:lstStyle/>
          <a:p>
            <a:fld id="{359B8929-F152-46C0-BA08-A7B86F293A1D}" type="slidenum">
              <a:rPr lang="nl-NL" smtClean="0"/>
              <a:t>‹nr.›</a:t>
            </a:fld>
            <a:endParaRPr lang="nl-NL"/>
          </a:p>
        </p:txBody>
      </p:sp>
    </p:spTree>
    <p:extLst>
      <p:ext uri="{BB962C8B-B14F-4D97-AF65-F5344CB8AC3E}">
        <p14:creationId xmlns:p14="http://schemas.microsoft.com/office/powerpoint/2010/main" val="878535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2AA6BF-BC1E-477C-BDDA-30813BA2E3B0}"/>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F0704D9-85FC-4369-9F87-FBD937D8A94B}"/>
              </a:ext>
            </a:extLst>
          </p:cNvPr>
          <p:cNvSpPr>
            <a:spLocks noGrp="1"/>
          </p:cNvSpPr>
          <p:nvPr>
            <p:ph type="dt" sz="half" idx="10"/>
          </p:nvPr>
        </p:nvSpPr>
        <p:spPr/>
        <p:txBody>
          <a:bodyPr/>
          <a:lstStyle/>
          <a:p>
            <a:fld id="{F2862B85-2EF7-46D6-A4B7-2BBB1AE88E43}" type="datetimeFigureOut">
              <a:rPr lang="nl-NL" smtClean="0"/>
              <a:t>29-3-2021</a:t>
            </a:fld>
            <a:endParaRPr lang="nl-NL"/>
          </a:p>
        </p:txBody>
      </p:sp>
      <p:sp>
        <p:nvSpPr>
          <p:cNvPr id="4" name="Tijdelijke aanduiding voor voettekst 3">
            <a:extLst>
              <a:ext uri="{FF2B5EF4-FFF2-40B4-BE49-F238E27FC236}">
                <a16:creationId xmlns:a16="http://schemas.microsoft.com/office/drawing/2014/main" id="{B8F5BA43-CB09-4809-9D44-9523B2E246FB}"/>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0ED60A04-2AB7-42D4-AA50-7778CEF25B26}"/>
              </a:ext>
            </a:extLst>
          </p:cNvPr>
          <p:cNvSpPr>
            <a:spLocks noGrp="1"/>
          </p:cNvSpPr>
          <p:nvPr>
            <p:ph type="sldNum" sz="quarter" idx="12"/>
          </p:nvPr>
        </p:nvSpPr>
        <p:spPr/>
        <p:txBody>
          <a:bodyPr/>
          <a:lstStyle/>
          <a:p>
            <a:fld id="{359B8929-F152-46C0-BA08-A7B86F293A1D}" type="slidenum">
              <a:rPr lang="nl-NL" smtClean="0"/>
              <a:t>‹nr.›</a:t>
            </a:fld>
            <a:endParaRPr lang="nl-NL"/>
          </a:p>
        </p:txBody>
      </p:sp>
    </p:spTree>
    <p:extLst>
      <p:ext uri="{BB962C8B-B14F-4D97-AF65-F5344CB8AC3E}">
        <p14:creationId xmlns:p14="http://schemas.microsoft.com/office/powerpoint/2010/main" val="2371467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E02F98B2-41A3-4653-91A1-7E312AA987C8}"/>
              </a:ext>
            </a:extLst>
          </p:cNvPr>
          <p:cNvSpPr>
            <a:spLocks noGrp="1"/>
          </p:cNvSpPr>
          <p:nvPr>
            <p:ph type="dt" sz="half" idx="10"/>
          </p:nvPr>
        </p:nvSpPr>
        <p:spPr/>
        <p:txBody>
          <a:bodyPr/>
          <a:lstStyle/>
          <a:p>
            <a:fld id="{F2862B85-2EF7-46D6-A4B7-2BBB1AE88E43}" type="datetimeFigureOut">
              <a:rPr lang="nl-NL" smtClean="0"/>
              <a:t>29-3-2021</a:t>
            </a:fld>
            <a:endParaRPr lang="nl-NL"/>
          </a:p>
        </p:txBody>
      </p:sp>
      <p:sp>
        <p:nvSpPr>
          <p:cNvPr id="3" name="Tijdelijke aanduiding voor voettekst 2">
            <a:extLst>
              <a:ext uri="{FF2B5EF4-FFF2-40B4-BE49-F238E27FC236}">
                <a16:creationId xmlns:a16="http://schemas.microsoft.com/office/drawing/2014/main" id="{01EDB96B-E960-4A00-9C78-CCFA9331E3CE}"/>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9FCEC1C-A6E3-4905-874D-950418ABCD95}"/>
              </a:ext>
            </a:extLst>
          </p:cNvPr>
          <p:cNvSpPr>
            <a:spLocks noGrp="1"/>
          </p:cNvSpPr>
          <p:nvPr>
            <p:ph type="sldNum" sz="quarter" idx="12"/>
          </p:nvPr>
        </p:nvSpPr>
        <p:spPr/>
        <p:txBody>
          <a:bodyPr/>
          <a:lstStyle/>
          <a:p>
            <a:fld id="{359B8929-F152-46C0-BA08-A7B86F293A1D}" type="slidenum">
              <a:rPr lang="nl-NL" smtClean="0"/>
              <a:t>‹nr.›</a:t>
            </a:fld>
            <a:endParaRPr lang="nl-NL"/>
          </a:p>
        </p:txBody>
      </p:sp>
    </p:spTree>
    <p:extLst>
      <p:ext uri="{BB962C8B-B14F-4D97-AF65-F5344CB8AC3E}">
        <p14:creationId xmlns:p14="http://schemas.microsoft.com/office/powerpoint/2010/main" val="810329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187DAB-D216-491E-A876-AD69E33300A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90D8FD04-A4EF-451B-9DDD-66464416CD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8698CC61-E3B1-4793-9C1D-13A824C249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010516D-223D-4ADC-997F-B238774263E0}"/>
              </a:ext>
            </a:extLst>
          </p:cNvPr>
          <p:cNvSpPr>
            <a:spLocks noGrp="1"/>
          </p:cNvSpPr>
          <p:nvPr>
            <p:ph type="dt" sz="half" idx="10"/>
          </p:nvPr>
        </p:nvSpPr>
        <p:spPr/>
        <p:txBody>
          <a:bodyPr/>
          <a:lstStyle/>
          <a:p>
            <a:fld id="{F2862B85-2EF7-46D6-A4B7-2BBB1AE88E43}" type="datetimeFigureOut">
              <a:rPr lang="nl-NL" smtClean="0"/>
              <a:t>29-3-2021</a:t>
            </a:fld>
            <a:endParaRPr lang="nl-NL"/>
          </a:p>
        </p:txBody>
      </p:sp>
      <p:sp>
        <p:nvSpPr>
          <p:cNvPr id="6" name="Tijdelijke aanduiding voor voettekst 5">
            <a:extLst>
              <a:ext uri="{FF2B5EF4-FFF2-40B4-BE49-F238E27FC236}">
                <a16:creationId xmlns:a16="http://schemas.microsoft.com/office/drawing/2014/main" id="{16C49F3F-919B-42B5-9C50-7ACED93B5A5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B3B1EBF-6F0C-4A52-BD15-95450CE69B64}"/>
              </a:ext>
            </a:extLst>
          </p:cNvPr>
          <p:cNvSpPr>
            <a:spLocks noGrp="1"/>
          </p:cNvSpPr>
          <p:nvPr>
            <p:ph type="sldNum" sz="quarter" idx="12"/>
          </p:nvPr>
        </p:nvSpPr>
        <p:spPr/>
        <p:txBody>
          <a:bodyPr/>
          <a:lstStyle/>
          <a:p>
            <a:fld id="{359B8929-F152-46C0-BA08-A7B86F293A1D}" type="slidenum">
              <a:rPr lang="nl-NL" smtClean="0"/>
              <a:t>‹nr.›</a:t>
            </a:fld>
            <a:endParaRPr lang="nl-NL"/>
          </a:p>
        </p:txBody>
      </p:sp>
    </p:spTree>
    <p:extLst>
      <p:ext uri="{BB962C8B-B14F-4D97-AF65-F5344CB8AC3E}">
        <p14:creationId xmlns:p14="http://schemas.microsoft.com/office/powerpoint/2010/main" val="3172638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0AB13A-0BDC-4F78-B034-58EAF7F84B9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B27E38E1-1D7B-46D3-947D-1F4CC67061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7FD28CA2-029A-47E2-B075-2DD6D4A6B3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31B480D-4D54-425A-9201-BC80F8646E28}"/>
              </a:ext>
            </a:extLst>
          </p:cNvPr>
          <p:cNvSpPr>
            <a:spLocks noGrp="1"/>
          </p:cNvSpPr>
          <p:nvPr>
            <p:ph type="dt" sz="half" idx="10"/>
          </p:nvPr>
        </p:nvSpPr>
        <p:spPr/>
        <p:txBody>
          <a:bodyPr/>
          <a:lstStyle/>
          <a:p>
            <a:fld id="{F2862B85-2EF7-46D6-A4B7-2BBB1AE88E43}" type="datetimeFigureOut">
              <a:rPr lang="nl-NL" smtClean="0"/>
              <a:t>29-3-2021</a:t>
            </a:fld>
            <a:endParaRPr lang="nl-NL"/>
          </a:p>
        </p:txBody>
      </p:sp>
      <p:sp>
        <p:nvSpPr>
          <p:cNvPr id="6" name="Tijdelijke aanduiding voor voettekst 5">
            <a:extLst>
              <a:ext uri="{FF2B5EF4-FFF2-40B4-BE49-F238E27FC236}">
                <a16:creationId xmlns:a16="http://schemas.microsoft.com/office/drawing/2014/main" id="{65374AA9-5573-49EC-B13C-DBB8011AF86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53489E5-8B0F-493F-9EAD-0AB455F5F159}"/>
              </a:ext>
            </a:extLst>
          </p:cNvPr>
          <p:cNvSpPr>
            <a:spLocks noGrp="1"/>
          </p:cNvSpPr>
          <p:nvPr>
            <p:ph type="sldNum" sz="quarter" idx="12"/>
          </p:nvPr>
        </p:nvSpPr>
        <p:spPr/>
        <p:txBody>
          <a:bodyPr/>
          <a:lstStyle/>
          <a:p>
            <a:fld id="{359B8929-F152-46C0-BA08-A7B86F293A1D}" type="slidenum">
              <a:rPr lang="nl-NL" smtClean="0"/>
              <a:t>‹nr.›</a:t>
            </a:fld>
            <a:endParaRPr lang="nl-NL"/>
          </a:p>
        </p:txBody>
      </p:sp>
    </p:spTree>
    <p:extLst>
      <p:ext uri="{BB962C8B-B14F-4D97-AF65-F5344CB8AC3E}">
        <p14:creationId xmlns:p14="http://schemas.microsoft.com/office/powerpoint/2010/main" val="3004999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5D811E27-692F-4934-8E3D-C861DA6ACA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D794E343-EAE9-49F5-BBDD-72C23F789E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1C97D96-FFA7-4412-B8DC-D516F42CD7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62B85-2EF7-46D6-A4B7-2BBB1AE88E43}" type="datetimeFigureOut">
              <a:rPr lang="nl-NL" smtClean="0"/>
              <a:t>29-3-2021</a:t>
            </a:fld>
            <a:endParaRPr lang="nl-NL"/>
          </a:p>
        </p:txBody>
      </p:sp>
      <p:sp>
        <p:nvSpPr>
          <p:cNvPr id="5" name="Tijdelijke aanduiding voor voettekst 4">
            <a:extLst>
              <a:ext uri="{FF2B5EF4-FFF2-40B4-BE49-F238E27FC236}">
                <a16:creationId xmlns:a16="http://schemas.microsoft.com/office/drawing/2014/main" id="{3F2CFA74-4735-410F-83BA-702A3991F9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026C0F55-42B6-450C-B9B1-DF26B45460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9B8929-F152-46C0-BA08-A7B86F293A1D}" type="slidenum">
              <a:rPr lang="nl-NL" smtClean="0"/>
              <a:t>‹nr.›</a:t>
            </a:fld>
            <a:endParaRPr lang="nl-NL"/>
          </a:p>
        </p:txBody>
      </p:sp>
    </p:spTree>
    <p:extLst>
      <p:ext uri="{BB962C8B-B14F-4D97-AF65-F5344CB8AC3E}">
        <p14:creationId xmlns:p14="http://schemas.microsoft.com/office/powerpoint/2010/main" val="569194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16F7B0-01AB-45B0-8E67-46803795AC27}"/>
              </a:ext>
            </a:extLst>
          </p:cNvPr>
          <p:cNvSpPr>
            <a:spLocks noGrp="1"/>
          </p:cNvSpPr>
          <p:nvPr>
            <p:ph type="ctrTitle"/>
          </p:nvPr>
        </p:nvSpPr>
        <p:spPr>
          <a:xfrm>
            <a:off x="7188052" y="2862132"/>
            <a:ext cx="4835626" cy="2889114"/>
          </a:xfrm>
        </p:spPr>
        <p:txBody>
          <a:bodyPr anchor="b">
            <a:normAutofit/>
          </a:bodyPr>
          <a:lstStyle/>
          <a:p>
            <a:r>
              <a:rPr lang="nl-NL" sz="5400" dirty="0"/>
              <a:t>Kwaliteitswetten WKKGZ &amp; WMCZ</a:t>
            </a:r>
          </a:p>
        </p:txBody>
      </p:sp>
      <p:sp>
        <p:nvSpPr>
          <p:cNvPr id="9" name="Freeform: Shape 8">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C9F9087B-A337-4448-8916-E13C7B44548D}"/>
              </a:ext>
            </a:extLst>
          </p:cNvPr>
          <p:cNvPicPr>
            <a:picLocks noChangeAspect="1"/>
          </p:cNvPicPr>
          <p:nvPr/>
        </p:nvPicPr>
        <p:blipFill rotWithShape="1">
          <a:blip r:embed="rId3"/>
          <a:srcRect l="26129" r="4180" b="-1"/>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352608332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A81196F9-EAF7-4FBC-B6A0-52BCC822AEFF}"/>
              </a:ext>
            </a:extLst>
          </p:cNvPr>
          <p:cNvSpPr>
            <a:spLocks noGrp="1"/>
          </p:cNvSpPr>
          <p:nvPr>
            <p:ph type="title"/>
          </p:nvPr>
        </p:nvSpPr>
        <p:spPr>
          <a:xfrm>
            <a:off x="2311147" y="365760"/>
            <a:ext cx="7569706" cy="1288238"/>
          </a:xfrm>
        </p:spPr>
        <p:txBody>
          <a:bodyPr anchor="ctr">
            <a:normAutofit fontScale="90000"/>
          </a:bodyPr>
          <a:lstStyle/>
          <a:p>
            <a:pPr algn="ctr"/>
            <a:br>
              <a:rPr lang="nl-NL" b="1" i="0" dirty="0">
                <a:solidFill>
                  <a:srgbClr val="000000"/>
                </a:solidFill>
                <a:effectLst/>
                <a:latin typeface="RO Sans"/>
              </a:rPr>
            </a:br>
            <a:r>
              <a:rPr lang="nl-NL" b="1" i="0" dirty="0">
                <a:effectLst/>
                <a:latin typeface="RO Sans"/>
              </a:rPr>
              <a:t>Wet kwaliteit, klachten en geschillen zorg (</a:t>
            </a:r>
            <a:r>
              <a:rPr lang="nl-NL" b="1" i="0" dirty="0" err="1">
                <a:effectLst/>
                <a:latin typeface="RO Sans"/>
              </a:rPr>
              <a:t>Wkkgz</a:t>
            </a:r>
            <a:r>
              <a:rPr lang="nl-NL" b="1" i="0" dirty="0">
                <a:effectLst/>
                <a:latin typeface="RO Sans"/>
              </a:rPr>
              <a:t>)</a:t>
            </a:r>
            <a:br>
              <a:rPr lang="nl-NL" b="1" i="0" dirty="0">
                <a:solidFill>
                  <a:srgbClr val="000000"/>
                </a:solidFill>
                <a:effectLst/>
                <a:latin typeface="RO Sans"/>
              </a:rPr>
            </a:br>
            <a:endParaRPr lang="nl-NL" dirty="0"/>
          </a:p>
        </p:txBody>
      </p:sp>
      <p:sp>
        <p:nvSpPr>
          <p:cNvPr id="3" name="Tijdelijke aanduiding voor inhoud 2">
            <a:extLst>
              <a:ext uri="{FF2B5EF4-FFF2-40B4-BE49-F238E27FC236}">
                <a16:creationId xmlns:a16="http://schemas.microsoft.com/office/drawing/2014/main" id="{07F73695-A186-4E24-9E0B-8D0360F44666}"/>
              </a:ext>
            </a:extLst>
          </p:cNvPr>
          <p:cNvSpPr>
            <a:spLocks noGrp="1"/>
          </p:cNvSpPr>
          <p:nvPr>
            <p:ph idx="1"/>
          </p:nvPr>
        </p:nvSpPr>
        <p:spPr>
          <a:xfrm>
            <a:off x="2422423" y="2019758"/>
            <a:ext cx="7860863" cy="4024884"/>
          </a:xfrm>
        </p:spPr>
        <p:txBody>
          <a:bodyPr anchor="t">
            <a:normAutofit/>
          </a:bodyPr>
          <a:lstStyle/>
          <a:p>
            <a:pPr marL="0" indent="0">
              <a:buNone/>
            </a:pPr>
            <a:r>
              <a:rPr lang="nl-NL" dirty="0">
                <a:latin typeface="RO Sans"/>
              </a:rPr>
              <a:t>Doel </a:t>
            </a:r>
            <a:r>
              <a:rPr lang="nl-NL" dirty="0" err="1">
                <a:latin typeface="RO Sans"/>
              </a:rPr>
              <a:t>Wkkgz</a:t>
            </a:r>
            <a:r>
              <a:rPr lang="nl-NL" dirty="0">
                <a:latin typeface="RO Sans"/>
              </a:rPr>
              <a:t>:</a:t>
            </a:r>
          </a:p>
          <a:p>
            <a:pPr marL="0" indent="0">
              <a:buNone/>
            </a:pPr>
            <a:r>
              <a:rPr lang="nl-NL" dirty="0">
                <a:latin typeface="RO Sans"/>
              </a:rPr>
              <a:t>O</a:t>
            </a:r>
            <a:r>
              <a:rPr lang="nl-NL" b="0" i="0" dirty="0">
                <a:effectLst/>
                <a:latin typeface="RO Sans"/>
              </a:rPr>
              <a:t>penheid over klachten en ongewenste gebeurtenissen en ervan leren</a:t>
            </a:r>
          </a:p>
          <a:p>
            <a:pPr marL="0" indent="0">
              <a:buNone/>
            </a:pPr>
            <a:endParaRPr lang="nl-NL" dirty="0">
              <a:latin typeface="RO Sans"/>
            </a:endParaRPr>
          </a:p>
          <a:p>
            <a:pPr marL="0" indent="0">
              <a:buNone/>
            </a:pPr>
            <a:r>
              <a:rPr lang="nl-NL" dirty="0">
                <a:latin typeface="RO Sans"/>
              </a:rPr>
              <a:t>De wet geld voor: </a:t>
            </a:r>
          </a:p>
          <a:p>
            <a:pPr marL="0" indent="0">
              <a:buNone/>
            </a:pPr>
            <a:r>
              <a:rPr lang="nl-NL" b="0" i="0" dirty="0">
                <a:effectLst/>
                <a:latin typeface="RO Sans"/>
              </a:rPr>
              <a:t>alle zorgaanbieders. Zowel voor zorginstellingen als zelfstandige beroepsbeoefenaren, zoals zzp’ers</a:t>
            </a:r>
            <a:endParaRPr lang="nl-NL" dirty="0"/>
          </a:p>
        </p:txBody>
      </p:sp>
    </p:spTree>
    <p:extLst>
      <p:ext uri="{BB962C8B-B14F-4D97-AF65-F5344CB8AC3E}">
        <p14:creationId xmlns:p14="http://schemas.microsoft.com/office/powerpoint/2010/main" val="24312895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51606FF2-BD93-45F8-AD2F-E8D4A474AC8D}"/>
              </a:ext>
            </a:extLst>
          </p:cNvPr>
          <p:cNvSpPr>
            <a:spLocks noGrp="1"/>
          </p:cNvSpPr>
          <p:nvPr>
            <p:ph type="title"/>
          </p:nvPr>
        </p:nvSpPr>
        <p:spPr>
          <a:xfrm>
            <a:off x="2311147" y="365760"/>
            <a:ext cx="7569706" cy="1288238"/>
          </a:xfrm>
        </p:spPr>
        <p:txBody>
          <a:bodyPr anchor="ctr">
            <a:normAutofit fontScale="90000"/>
          </a:bodyPr>
          <a:lstStyle/>
          <a:p>
            <a:pPr algn="ctr"/>
            <a:br>
              <a:rPr lang="nl-NL" b="1" i="0" dirty="0">
                <a:effectLst/>
                <a:latin typeface="RO Sans"/>
              </a:rPr>
            </a:br>
            <a:r>
              <a:rPr lang="nl-NL" b="1" i="0" dirty="0">
                <a:effectLst/>
                <a:latin typeface="RO Sans"/>
              </a:rPr>
              <a:t>Wat regelt de Wet kwaliteit, klachten en geschillen zorg?</a:t>
            </a:r>
            <a:br>
              <a:rPr lang="nl-NL" b="1" i="0" dirty="0">
                <a:solidFill>
                  <a:srgbClr val="000000"/>
                </a:solidFill>
                <a:effectLst/>
                <a:latin typeface="RO Sans"/>
              </a:rPr>
            </a:br>
            <a:endParaRPr lang="nl-NL" dirty="0"/>
          </a:p>
        </p:txBody>
      </p:sp>
      <p:sp>
        <p:nvSpPr>
          <p:cNvPr id="3" name="Tijdelijke aanduiding voor inhoud 2">
            <a:extLst>
              <a:ext uri="{FF2B5EF4-FFF2-40B4-BE49-F238E27FC236}">
                <a16:creationId xmlns:a16="http://schemas.microsoft.com/office/drawing/2014/main" id="{65E475BF-361B-4F34-9B07-CC56E094E8DD}"/>
              </a:ext>
            </a:extLst>
          </p:cNvPr>
          <p:cNvSpPr>
            <a:spLocks noGrp="1"/>
          </p:cNvSpPr>
          <p:nvPr>
            <p:ph idx="1"/>
          </p:nvPr>
        </p:nvSpPr>
        <p:spPr>
          <a:xfrm>
            <a:off x="2165569" y="1956816"/>
            <a:ext cx="7860863" cy="4024884"/>
          </a:xfrm>
        </p:spPr>
        <p:txBody>
          <a:bodyPr anchor="t">
            <a:normAutofit/>
          </a:bodyPr>
          <a:lstStyle/>
          <a:p>
            <a:r>
              <a:rPr lang="nl-NL" sz="2000" b="1" i="0" dirty="0">
                <a:effectLst/>
                <a:latin typeface="RO Sans"/>
              </a:rPr>
              <a:t>Een betere en snelle aanpak van klachten</a:t>
            </a:r>
          </a:p>
          <a:p>
            <a:r>
              <a:rPr lang="nl-NL" sz="2000" b="1" i="0" dirty="0">
                <a:effectLst/>
                <a:latin typeface="RO Sans"/>
              </a:rPr>
              <a:t>Zorgmedewerkers kunnen veilig incidenten melden</a:t>
            </a:r>
          </a:p>
          <a:p>
            <a:r>
              <a:rPr lang="nl-NL" sz="2000" b="1" i="0" dirty="0">
                <a:effectLst/>
                <a:latin typeface="RO Sans"/>
              </a:rPr>
              <a:t>Cliënt krijgt sterkere positie</a:t>
            </a:r>
          </a:p>
          <a:p>
            <a:r>
              <a:rPr lang="nl-NL" sz="2000" b="1" i="0" dirty="0">
                <a:effectLst/>
                <a:latin typeface="RO Sans"/>
              </a:rPr>
              <a:t>Uitbreiding meldplicht zorgaanbieders</a:t>
            </a:r>
          </a:p>
          <a:p>
            <a:endParaRPr lang="nl-NL" sz="2400" dirty="0"/>
          </a:p>
        </p:txBody>
      </p:sp>
      <p:sp>
        <p:nvSpPr>
          <p:cNvPr id="7" name="Tekstvak 6">
            <a:extLst>
              <a:ext uri="{FF2B5EF4-FFF2-40B4-BE49-F238E27FC236}">
                <a16:creationId xmlns:a16="http://schemas.microsoft.com/office/drawing/2014/main" id="{1C168019-0D53-4655-B4CB-F1FD338F9191}"/>
              </a:ext>
            </a:extLst>
          </p:cNvPr>
          <p:cNvSpPr txBox="1"/>
          <p:nvPr/>
        </p:nvSpPr>
        <p:spPr>
          <a:xfrm>
            <a:off x="3048856" y="3246902"/>
            <a:ext cx="6097712" cy="369332"/>
          </a:xfrm>
          <a:prstGeom prst="rect">
            <a:avLst/>
          </a:prstGeom>
          <a:noFill/>
        </p:spPr>
        <p:txBody>
          <a:bodyPr wrap="square">
            <a:spAutoFit/>
          </a:bodyPr>
          <a:lstStyle/>
          <a:p>
            <a:pPr algn="l"/>
            <a:endParaRPr lang="nl-NL" b="1" i="0" dirty="0">
              <a:solidFill>
                <a:srgbClr val="000000"/>
              </a:solidFill>
              <a:effectLst/>
              <a:latin typeface="RO Sans"/>
            </a:endParaRPr>
          </a:p>
        </p:txBody>
      </p:sp>
    </p:spTree>
    <p:extLst>
      <p:ext uri="{BB962C8B-B14F-4D97-AF65-F5344CB8AC3E}">
        <p14:creationId xmlns:p14="http://schemas.microsoft.com/office/powerpoint/2010/main" val="30655392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CB5DFCDA-694D-4637-8E9B-038575194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9952075" cy="6858000"/>
          </a:xfrm>
          <a:custGeom>
            <a:avLst/>
            <a:gdLst>
              <a:gd name="connsiteX0" fmla="*/ 9952075 w 9952075"/>
              <a:gd name="connsiteY0" fmla="*/ 6858000 h 6858000"/>
              <a:gd name="connsiteX1" fmla="*/ 108694 w 9952075"/>
              <a:gd name="connsiteY1" fmla="*/ 6858000 h 6858000"/>
              <a:gd name="connsiteX2" fmla="*/ 79127 w 9952075"/>
              <a:gd name="connsiteY2" fmla="*/ 6681235 h 6858000"/>
              <a:gd name="connsiteX3" fmla="*/ 0 w 9952075"/>
              <a:gd name="connsiteY3" fmla="*/ 5565888 h 6858000"/>
              <a:gd name="connsiteX4" fmla="*/ 2190696 w 9952075"/>
              <a:gd name="connsiteY4" fmla="*/ 145339 h 6858000"/>
              <a:gd name="connsiteX5" fmla="*/ 2339431 w 9952075"/>
              <a:gd name="connsiteY5" fmla="*/ 0 h 6858000"/>
              <a:gd name="connsiteX6" fmla="*/ 9952075 w 9952075"/>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52075" h="6858000">
                <a:moveTo>
                  <a:pt x="9952075"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9952075"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E4DB276E-BFF1-43F5-AB90-7ABA4B9A9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9652017" cy="6858000"/>
          </a:xfrm>
          <a:custGeom>
            <a:avLst/>
            <a:gdLst>
              <a:gd name="connsiteX0" fmla="*/ 9652017 w 9652017"/>
              <a:gd name="connsiteY0" fmla="*/ 6858000 h 6858000"/>
              <a:gd name="connsiteX1" fmla="*/ 112827 w 9652017"/>
              <a:gd name="connsiteY1" fmla="*/ 6858000 h 6858000"/>
              <a:gd name="connsiteX2" fmla="*/ 76084 w 9652017"/>
              <a:gd name="connsiteY2" fmla="*/ 6638337 h 6858000"/>
              <a:gd name="connsiteX3" fmla="*/ 0 w 9652017"/>
              <a:gd name="connsiteY3" fmla="*/ 5565888 h 6858000"/>
              <a:gd name="connsiteX4" fmla="*/ 2157501 w 9652017"/>
              <a:gd name="connsiteY4" fmla="*/ 301488 h 6858000"/>
              <a:gd name="connsiteX5" fmla="*/ 2472310 w 9652017"/>
              <a:gd name="connsiteY5" fmla="*/ 0 h 6858000"/>
              <a:gd name="connsiteX6" fmla="*/ 9652017 w 9652017"/>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52017" h="6858000">
                <a:moveTo>
                  <a:pt x="9652017" y="6858000"/>
                </a:moveTo>
                <a:lnTo>
                  <a:pt x="112827" y="6858000"/>
                </a:lnTo>
                <a:lnTo>
                  <a:pt x="76084" y="6638337"/>
                </a:lnTo>
                <a:cubicBezTo>
                  <a:pt x="25944" y="6288079"/>
                  <a:pt x="0" y="5930014"/>
                  <a:pt x="0" y="5565888"/>
                </a:cubicBezTo>
                <a:cubicBezTo>
                  <a:pt x="0" y="3514654"/>
                  <a:pt x="823309" y="1655711"/>
                  <a:pt x="2157501" y="301488"/>
                </a:cubicBezTo>
                <a:lnTo>
                  <a:pt x="2472310" y="0"/>
                </a:lnTo>
                <a:lnTo>
                  <a:pt x="9652017" y="0"/>
                </a:ln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4A3B4D9-436C-46A4-86D1-E83779679F39}"/>
              </a:ext>
            </a:extLst>
          </p:cNvPr>
          <p:cNvSpPr>
            <a:spLocks noGrp="1"/>
          </p:cNvSpPr>
          <p:nvPr>
            <p:ph type="title"/>
          </p:nvPr>
        </p:nvSpPr>
        <p:spPr>
          <a:xfrm>
            <a:off x="838200" y="365126"/>
            <a:ext cx="7757694" cy="1288238"/>
          </a:xfrm>
        </p:spPr>
        <p:txBody>
          <a:bodyPr anchor="b">
            <a:normAutofit fontScale="90000"/>
          </a:bodyPr>
          <a:lstStyle/>
          <a:p>
            <a:r>
              <a:rPr lang="nl-NL" dirty="0"/>
              <a:t>Wet medezeggenschap cliënten in de  zorg (</a:t>
            </a:r>
            <a:r>
              <a:rPr lang="nl-NL" dirty="0" err="1"/>
              <a:t>Wmcz</a:t>
            </a:r>
            <a:r>
              <a:rPr lang="nl-NL" dirty="0"/>
              <a:t>)</a:t>
            </a:r>
          </a:p>
        </p:txBody>
      </p:sp>
      <p:sp>
        <p:nvSpPr>
          <p:cNvPr id="3" name="Tijdelijke aanduiding voor inhoud 2">
            <a:extLst>
              <a:ext uri="{FF2B5EF4-FFF2-40B4-BE49-F238E27FC236}">
                <a16:creationId xmlns:a16="http://schemas.microsoft.com/office/drawing/2014/main" id="{1FD0EA23-C0A0-4A46-A16A-D756ED9AF36D}"/>
              </a:ext>
            </a:extLst>
          </p:cNvPr>
          <p:cNvSpPr>
            <a:spLocks noGrp="1"/>
          </p:cNvSpPr>
          <p:nvPr>
            <p:ph idx="1"/>
          </p:nvPr>
        </p:nvSpPr>
        <p:spPr>
          <a:xfrm>
            <a:off x="838198" y="1956390"/>
            <a:ext cx="7322290" cy="3907465"/>
          </a:xfrm>
        </p:spPr>
        <p:txBody>
          <a:bodyPr anchor="t">
            <a:normAutofit/>
          </a:bodyPr>
          <a:lstStyle/>
          <a:p>
            <a:pPr marL="0" indent="0">
              <a:buNone/>
            </a:pPr>
            <a:endParaRPr lang="nl-NL" sz="2400" b="0" i="0" dirty="0">
              <a:effectLst/>
              <a:latin typeface="Roboto"/>
            </a:endParaRPr>
          </a:p>
          <a:p>
            <a:pPr marL="0" indent="0" algn="ctr">
              <a:buNone/>
            </a:pPr>
            <a:r>
              <a:rPr lang="nl-NL" sz="2400" b="0" i="0" dirty="0">
                <a:effectLst/>
                <a:latin typeface="Roboto"/>
              </a:rPr>
              <a:t>Iedere zorgorganisatie in Nederland heeft een </a:t>
            </a:r>
            <a:r>
              <a:rPr lang="nl-NL" sz="2400" b="1" i="0" u="sng" strike="noStrike" dirty="0">
                <a:effectLst/>
                <a:latin typeface="Roboto"/>
              </a:rPr>
              <a:t>cliëntenraad</a:t>
            </a:r>
            <a:r>
              <a:rPr lang="nl-NL" sz="2400" b="0" i="0" dirty="0">
                <a:effectLst/>
                <a:latin typeface="Roboto"/>
              </a:rPr>
              <a:t>. In deze cliëntenraad zitten cliënten of familieleden. Een cliëntenraad komt op voor cliënten die zorg ontvangen.</a:t>
            </a:r>
          </a:p>
          <a:p>
            <a:endParaRPr lang="nl-NL" sz="2400" dirty="0">
              <a:latin typeface="Roboto"/>
            </a:endParaRPr>
          </a:p>
          <a:p>
            <a:endParaRPr lang="nl-NL" sz="2400" dirty="0"/>
          </a:p>
        </p:txBody>
      </p:sp>
    </p:spTree>
    <p:extLst>
      <p:ext uri="{BB962C8B-B14F-4D97-AF65-F5344CB8AC3E}">
        <p14:creationId xmlns:p14="http://schemas.microsoft.com/office/powerpoint/2010/main" val="926841745"/>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CB5DFCDA-694D-4637-8E9B-038575194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9952075" cy="6858000"/>
          </a:xfrm>
          <a:custGeom>
            <a:avLst/>
            <a:gdLst>
              <a:gd name="connsiteX0" fmla="*/ 9952075 w 9952075"/>
              <a:gd name="connsiteY0" fmla="*/ 6858000 h 6858000"/>
              <a:gd name="connsiteX1" fmla="*/ 108694 w 9952075"/>
              <a:gd name="connsiteY1" fmla="*/ 6858000 h 6858000"/>
              <a:gd name="connsiteX2" fmla="*/ 79127 w 9952075"/>
              <a:gd name="connsiteY2" fmla="*/ 6681235 h 6858000"/>
              <a:gd name="connsiteX3" fmla="*/ 0 w 9952075"/>
              <a:gd name="connsiteY3" fmla="*/ 5565888 h 6858000"/>
              <a:gd name="connsiteX4" fmla="*/ 2190696 w 9952075"/>
              <a:gd name="connsiteY4" fmla="*/ 145339 h 6858000"/>
              <a:gd name="connsiteX5" fmla="*/ 2339431 w 9952075"/>
              <a:gd name="connsiteY5" fmla="*/ 0 h 6858000"/>
              <a:gd name="connsiteX6" fmla="*/ 9952075 w 9952075"/>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52075" h="6858000">
                <a:moveTo>
                  <a:pt x="9952075"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9952075"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E4DB276E-BFF1-43F5-AB90-7ABA4B9A9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9652017" cy="6858000"/>
          </a:xfrm>
          <a:custGeom>
            <a:avLst/>
            <a:gdLst>
              <a:gd name="connsiteX0" fmla="*/ 9652017 w 9652017"/>
              <a:gd name="connsiteY0" fmla="*/ 6858000 h 6858000"/>
              <a:gd name="connsiteX1" fmla="*/ 112827 w 9652017"/>
              <a:gd name="connsiteY1" fmla="*/ 6858000 h 6858000"/>
              <a:gd name="connsiteX2" fmla="*/ 76084 w 9652017"/>
              <a:gd name="connsiteY2" fmla="*/ 6638337 h 6858000"/>
              <a:gd name="connsiteX3" fmla="*/ 0 w 9652017"/>
              <a:gd name="connsiteY3" fmla="*/ 5565888 h 6858000"/>
              <a:gd name="connsiteX4" fmla="*/ 2157501 w 9652017"/>
              <a:gd name="connsiteY4" fmla="*/ 301488 h 6858000"/>
              <a:gd name="connsiteX5" fmla="*/ 2472310 w 9652017"/>
              <a:gd name="connsiteY5" fmla="*/ 0 h 6858000"/>
              <a:gd name="connsiteX6" fmla="*/ 9652017 w 9652017"/>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52017" h="6858000">
                <a:moveTo>
                  <a:pt x="9652017" y="6858000"/>
                </a:moveTo>
                <a:lnTo>
                  <a:pt x="112827" y="6858000"/>
                </a:lnTo>
                <a:lnTo>
                  <a:pt x="76084" y="6638337"/>
                </a:lnTo>
                <a:cubicBezTo>
                  <a:pt x="25944" y="6288079"/>
                  <a:pt x="0" y="5930014"/>
                  <a:pt x="0" y="5565888"/>
                </a:cubicBezTo>
                <a:cubicBezTo>
                  <a:pt x="0" y="3514654"/>
                  <a:pt x="823309" y="1655711"/>
                  <a:pt x="2157501" y="301488"/>
                </a:cubicBezTo>
                <a:lnTo>
                  <a:pt x="2472310" y="0"/>
                </a:lnTo>
                <a:lnTo>
                  <a:pt x="9652017" y="0"/>
                </a:ln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3D725603-62B4-446D-9E1D-E0222810C458}"/>
              </a:ext>
            </a:extLst>
          </p:cNvPr>
          <p:cNvSpPr>
            <a:spLocks noGrp="1"/>
          </p:cNvSpPr>
          <p:nvPr>
            <p:ph type="title"/>
          </p:nvPr>
        </p:nvSpPr>
        <p:spPr>
          <a:xfrm>
            <a:off x="838200" y="365126"/>
            <a:ext cx="7757694" cy="1288238"/>
          </a:xfrm>
        </p:spPr>
        <p:txBody>
          <a:bodyPr anchor="b">
            <a:normAutofit/>
          </a:bodyPr>
          <a:lstStyle/>
          <a:p>
            <a:r>
              <a:rPr lang="nl-NL" dirty="0"/>
              <a:t>Rechten cliëntenraad </a:t>
            </a:r>
          </a:p>
        </p:txBody>
      </p:sp>
      <p:sp>
        <p:nvSpPr>
          <p:cNvPr id="3" name="Tijdelijke aanduiding voor inhoud 2">
            <a:extLst>
              <a:ext uri="{FF2B5EF4-FFF2-40B4-BE49-F238E27FC236}">
                <a16:creationId xmlns:a16="http://schemas.microsoft.com/office/drawing/2014/main" id="{E9CDD430-08DE-4120-9470-E4F5CA6A7215}"/>
              </a:ext>
            </a:extLst>
          </p:cNvPr>
          <p:cNvSpPr>
            <a:spLocks noGrp="1"/>
          </p:cNvSpPr>
          <p:nvPr>
            <p:ph idx="1"/>
          </p:nvPr>
        </p:nvSpPr>
        <p:spPr>
          <a:xfrm>
            <a:off x="838198" y="1956390"/>
            <a:ext cx="7322290" cy="3907465"/>
          </a:xfrm>
        </p:spPr>
        <p:txBody>
          <a:bodyPr anchor="t">
            <a:normAutofit/>
          </a:bodyPr>
          <a:lstStyle/>
          <a:p>
            <a:r>
              <a:rPr lang="nl-NL" sz="2400" dirty="0"/>
              <a:t>Recht om advies uit te brengen </a:t>
            </a:r>
          </a:p>
          <a:p>
            <a:r>
              <a:rPr lang="nl-NL" sz="2400" dirty="0"/>
              <a:t>Verzwaard adviesrecht over beslissingen die direct de cliëntenbelangen raken </a:t>
            </a:r>
          </a:p>
          <a:p>
            <a:r>
              <a:rPr lang="nl-NL" sz="2400" b="0" i="0" dirty="0">
                <a:effectLst/>
              </a:rPr>
              <a:t>het recht op informatie en het recht om een voorstel te doen voor de benoeming van ten minste één bestuurslid van de organisatie</a:t>
            </a:r>
            <a:endParaRPr lang="nl-NL" sz="2400" dirty="0"/>
          </a:p>
          <a:p>
            <a:endParaRPr lang="nl-NL" sz="2400" dirty="0"/>
          </a:p>
        </p:txBody>
      </p:sp>
    </p:spTree>
    <p:extLst>
      <p:ext uri="{BB962C8B-B14F-4D97-AF65-F5344CB8AC3E}">
        <p14:creationId xmlns:p14="http://schemas.microsoft.com/office/powerpoint/2010/main" val="3716433930"/>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464</Words>
  <Application>Microsoft Office PowerPoint</Application>
  <PresentationFormat>Breedbeeld</PresentationFormat>
  <Paragraphs>37</Paragraphs>
  <Slides>5</Slides>
  <Notes>4</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5</vt:i4>
      </vt:variant>
    </vt:vector>
  </HeadingPairs>
  <TitlesOfParts>
    <vt:vector size="12" baseType="lpstr">
      <vt:lpstr>Arial</vt:lpstr>
      <vt:lpstr>Calibri</vt:lpstr>
      <vt:lpstr>Calibri Light</vt:lpstr>
      <vt:lpstr>inherit</vt:lpstr>
      <vt:lpstr>RO Sans</vt:lpstr>
      <vt:lpstr>Roboto</vt:lpstr>
      <vt:lpstr>Kantoorthema</vt:lpstr>
      <vt:lpstr>Kwaliteitswetten WKKGZ &amp; WMCZ</vt:lpstr>
      <vt:lpstr> Wet kwaliteit, klachten en geschillen zorg (Wkkgz) </vt:lpstr>
      <vt:lpstr> Wat regelt de Wet kwaliteit, klachten en geschillen zorg? </vt:lpstr>
      <vt:lpstr>Wet medezeggenschap cliënten in de  zorg (Wmcz)</vt:lpstr>
      <vt:lpstr>Rechten cliëntenraad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Williams-Varwijk, Siegrid</dc:creator>
  <cp:lastModifiedBy>Williams-Varwijk, Siegrid</cp:lastModifiedBy>
  <cp:revision>3</cp:revision>
  <dcterms:created xsi:type="dcterms:W3CDTF">2021-03-29T13:53:57Z</dcterms:created>
  <dcterms:modified xsi:type="dcterms:W3CDTF">2021-03-29T14:33:21Z</dcterms:modified>
</cp:coreProperties>
</file>